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14" y="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76783"/>
          </a:xfrm>
          <a:custGeom>
            <a:avLst/>
            <a:gdLst/>
            <a:ahLst/>
            <a:cxnLst/>
            <a:rect l="l" t="t" r="r" b="b"/>
            <a:pathLst>
              <a:path w="12192000" h="176783">
                <a:moveTo>
                  <a:pt x="0" y="176783"/>
                </a:moveTo>
                <a:lnTo>
                  <a:pt x="12192000" y="176783"/>
                </a:lnTo>
                <a:lnTo>
                  <a:pt x="12192000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822704"/>
            <a:ext cx="12192000" cy="5035295"/>
          </a:xfrm>
          <a:custGeom>
            <a:avLst/>
            <a:gdLst/>
            <a:ahLst/>
            <a:cxnLst/>
            <a:rect l="l" t="t" r="r" b="b"/>
            <a:pathLst>
              <a:path w="12192000" h="5035295">
                <a:moveTo>
                  <a:pt x="0" y="5035295"/>
                </a:moveTo>
                <a:lnTo>
                  <a:pt x="12192000" y="5035295"/>
                </a:lnTo>
                <a:lnTo>
                  <a:pt x="12192000" y="0"/>
                </a:lnTo>
                <a:lnTo>
                  <a:pt x="0" y="0"/>
                </a:lnTo>
                <a:lnTo>
                  <a:pt x="0" y="5035295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76784"/>
            <a:ext cx="12188952" cy="1645920"/>
          </a:xfrm>
          <a:custGeom>
            <a:avLst/>
            <a:gdLst/>
            <a:ahLst/>
            <a:cxnLst/>
            <a:rect l="l" t="t" r="r" b="b"/>
            <a:pathLst>
              <a:path w="12188952" h="1645920">
                <a:moveTo>
                  <a:pt x="0" y="1645920"/>
                </a:moveTo>
                <a:lnTo>
                  <a:pt x="12188952" y="1645920"/>
                </a:lnTo>
                <a:lnTo>
                  <a:pt x="12188952" y="0"/>
                </a:lnTo>
                <a:lnTo>
                  <a:pt x="0" y="0"/>
                </a:lnTo>
                <a:lnTo>
                  <a:pt x="0" y="1645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1811" y="660272"/>
            <a:ext cx="9628377" cy="6508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7137" y="2189988"/>
            <a:ext cx="10697724" cy="19464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5.jp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g"/><Relationship Id="rId7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058924"/>
          </a:xfrm>
          <a:custGeom>
            <a:avLst/>
            <a:gdLst/>
            <a:ahLst/>
            <a:cxnLst/>
            <a:rect l="l" t="t" r="r" b="b"/>
            <a:pathLst>
              <a:path w="12192000" h="2058924">
                <a:moveTo>
                  <a:pt x="0" y="2058924"/>
                </a:moveTo>
                <a:lnTo>
                  <a:pt x="12192000" y="2058924"/>
                </a:lnTo>
                <a:lnTo>
                  <a:pt x="12192000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solidFill>
            <a:srgbClr val="089B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87723"/>
            <a:ext cx="12192000" cy="2970276"/>
          </a:xfrm>
          <a:custGeom>
            <a:avLst/>
            <a:gdLst/>
            <a:ahLst/>
            <a:cxnLst/>
            <a:rect l="l" t="t" r="r" b="b"/>
            <a:pathLst>
              <a:path w="12192000" h="2970276">
                <a:moveTo>
                  <a:pt x="0" y="2970276"/>
                </a:moveTo>
                <a:lnTo>
                  <a:pt x="12192000" y="2970276"/>
                </a:lnTo>
                <a:lnTo>
                  <a:pt x="12192000" y="0"/>
                </a:lnTo>
                <a:lnTo>
                  <a:pt x="0" y="0"/>
                </a:lnTo>
                <a:lnTo>
                  <a:pt x="0" y="2970276"/>
                </a:lnTo>
                <a:close/>
              </a:path>
            </a:pathLst>
          </a:custGeom>
          <a:solidFill>
            <a:srgbClr val="089B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058923"/>
            <a:ext cx="12188952" cy="1828800"/>
          </a:xfrm>
          <a:custGeom>
            <a:avLst/>
            <a:gdLst/>
            <a:ahLst/>
            <a:cxnLst/>
            <a:rect l="l" t="t" r="r" b="b"/>
            <a:pathLst>
              <a:path w="12188952" h="1828800">
                <a:moveTo>
                  <a:pt x="0" y="1828800"/>
                </a:moveTo>
                <a:lnTo>
                  <a:pt x="12188952" y="1828800"/>
                </a:lnTo>
                <a:lnTo>
                  <a:pt x="12188952" y="0"/>
                </a:lnTo>
                <a:lnTo>
                  <a:pt x="0" y="0"/>
                </a:lnTo>
                <a:lnTo>
                  <a:pt x="0" y="18288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4560" y="4643628"/>
            <a:ext cx="7799832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5844" y="5151120"/>
            <a:ext cx="4017263" cy="68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90013" y="4581850"/>
            <a:ext cx="7408545" cy="1771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38800"/>
              </a:lnSpc>
            </a:pP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COMMUNI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3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orbel"/>
                <a:cs typeface="Corbel"/>
              </a:rPr>
              <a:t>TIONS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orbel"/>
                <a:cs typeface="Corbel"/>
              </a:rPr>
              <a:t>IT INFRASTRUCTURE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400" b="1" spc="-4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VID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FOR</a:t>
            </a:r>
            <a:r>
              <a:rPr sz="2400" b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orbel"/>
                <a:cs typeface="Corbel"/>
              </a:rPr>
              <a:t>SM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BUI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DINGS</a:t>
            </a:r>
            <a:endParaRPr sz="2400" dirty="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42"/>
              </a:spcBef>
            </a:pPr>
            <a:endParaRPr sz="1300" dirty="0"/>
          </a:p>
          <a:p>
            <a:pPr marL="5080" algn="ctr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OICE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| D</a:t>
            </a:r>
            <a:r>
              <a:rPr sz="2000" spc="-11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10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A |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DAS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|</a:t>
            </a:r>
            <a:r>
              <a:rPr sz="20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AUDIO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2000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EO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08632" y="2129027"/>
            <a:ext cx="8180832" cy="1693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505" rIns="0" bIns="0" rtlCol="0">
            <a:noAutofit/>
          </a:bodyPr>
          <a:lstStyle/>
          <a:p>
            <a:pPr marL="199771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MIAMI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|</a:t>
            </a:r>
            <a:r>
              <a:rPr sz="20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ORLANDO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|</a:t>
            </a:r>
            <a:r>
              <a:rPr sz="20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orbel"/>
                <a:cs typeface="Corbel"/>
              </a:rPr>
              <a:t>CAROLINAS  | GEORGIA  | TEXAS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9303" y="818388"/>
            <a:ext cx="526084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6835" y="830580"/>
            <a:ext cx="2002535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4203" y="1895855"/>
            <a:ext cx="5987796" cy="4962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9276" y="2090927"/>
            <a:ext cx="5559552" cy="4512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9208" y="2189988"/>
            <a:ext cx="5166360" cy="4416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4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OUR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CT</a:t>
            </a:r>
            <a:r>
              <a:rPr sz="1800" b="1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VISION</a:t>
            </a:r>
            <a:r>
              <a:rPr sz="18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ROUGHT</a:t>
            </a:r>
            <a:r>
              <a:rPr sz="18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LIFE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12700" marR="12700">
              <a:lnSpc>
                <a:spcPct val="100000"/>
              </a:lnSpc>
            </a:pPr>
            <a:r>
              <a:rPr sz="1800" b="1" i="1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i="1" spc="-15" dirty="0">
                <a:solidFill>
                  <a:srgbClr val="FFFFFF"/>
                </a:solidFill>
                <a:latin typeface="Corbel"/>
                <a:cs typeface="Corbel"/>
              </a:rPr>
              <a:t>CS provides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io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tec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ogy</a:t>
            </a:r>
            <a:r>
              <a:rPr sz="1800" b="1" i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inf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tructure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 so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lut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ons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1800" b="1" i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i="1" spc="-15" dirty="0">
                <a:solidFill>
                  <a:srgbClr val="FFFFFF"/>
                </a:solidFill>
                <a:latin typeface="Corbel"/>
                <a:cs typeface="Corbel"/>
              </a:rPr>
              <a:t>w 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ui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ldi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gs</a:t>
            </a:r>
            <a:r>
              <a:rPr sz="1800" b="1" i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in any const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uction</a:t>
            </a:r>
            <a:r>
              <a:rPr sz="1800" b="1" i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1800" b="1" i="1" spc="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i="1" spc="-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Expertis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endParaRPr sz="1800">
              <a:latin typeface="Corbel"/>
              <a:cs typeface="Corbel"/>
            </a:endParaRPr>
          </a:p>
          <a:p>
            <a:pPr marL="756285" lvl="1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756285" algn="l"/>
              </a:tabLst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gn</a:t>
            </a:r>
            <a:endParaRPr sz="1800">
              <a:latin typeface="Corbel"/>
              <a:cs typeface="Corbel"/>
            </a:endParaRPr>
          </a:p>
          <a:p>
            <a:pPr marL="756285" lvl="1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756285" algn="l"/>
              </a:tabLst>
            </a:pP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roject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ag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ment</a:t>
            </a:r>
            <a:endParaRPr sz="1800">
              <a:latin typeface="Corbel"/>
              <a:cs typeface="Corbel"/>
            </a:endParaRPr>
          </a:p>
          <a:p>
            <a:pPr marL="756285" lvl="1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756285" algn="l"/>
              </a:tabLst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Installation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team</a:t>
            </a:r>
            <a:endParaRPr sz="1800">
              <a:latin typeface="Corbel"/>
              <a:cs typeface="Corbel"/>
            </a:endParaRPr>
          </a:p>
          <a:p>
            <a:pPr lvl="1">
              <a:lnSpc>
                <a:spcPts val="1000"/>
              </a:lnSpc>
              <a:buClr>
                <a:srgbClr val="FFFFFF"/>
              </a:buClr>
              <a:buFont typeface="Wingdings"/>
              <a:buChar char=""/>
            </a:pPr>
            <a:endParaRPr sz="1000"/>
          </a:p>
          <a:p>
            <a:pPr lvl="1">
              <a:lnSpc>
                <a:spcPts val="1100"/>
              </a:lnSpc>
              <a:spcBef>
                <a:spcPts val="62"/>
              </a:spcBef>
              <a:buClr>
                <a:srgbClr val="FFFFFF"/>
              </a:buClr>
              <a:buFont typeface="Wingdings"/>
              <a:buChar char=""/>
            </a:pPr>
            <a:endParaRPr sz="1100"/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54965" algn="l"/>
              </a:tabLst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Certifi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jor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nu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ct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rers.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  <a:buClr>
                <a:srgbClr val="FFFFFF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  <a:buClr>
                <a:srgbClr val="FFFFFF"/>
              </a:buClr>
              <a:buFont typeface="Wingdings"/>
              <a:buChar char=""/>
            </a:pPr>
            <a:endParaRPr sz="1100"/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54965" algn="l"/>
              </a:tabLst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Lic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ns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d,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ins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ured,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bon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ed.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  <a:buClr>
                <a:srgbClr val="FFFFFF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  <a:buClr>
                <a:srgbClr val="FFFFFF"/>
              </a:buClr>
              <a:buFont typeface="Wingdings"/>
              <a:buChar char=""/>
            </a:pPr>
            <a:endParaRPr sz="1100"/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Pro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uct 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/or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etime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pplic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tion</a:t>
            </a:r>
            <a:endParaRPr sz="18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wa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46091" y="4997196"/>
            <a:ext cx="2017775" cy="1860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1164" y="5192267"/>
            <a:ext cx="1429512" cy="1427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9972" y="818388"/>
            <a:ext cx="7001256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6835" y="830580"/>
            <a:ext cx="2002535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208" y="2189988"/>
            <a:ext cx="5274310" cy="3867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RUC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URED</a:t>
            </a:r>
            <a:r>
              <a:rPr sz="1800" b="1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BLING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e n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two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 on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ly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fas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t as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its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cabl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ing.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7"/>
              </a:spcBef>
            </a:pPr>
            <a:endParaRPr sz="1100"/>
          </a:p>
          <a:p>
            <a:pPr marL="12700" marR="12700">
              <a:lnSpc>
                <a:spcPct val="100099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networks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volve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into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gi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bit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ds,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your structured c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ling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infr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structure/project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support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?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 marR="5384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gn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build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fast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reli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ble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voic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ideo ca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ling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sy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tems.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Fi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ber Ba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ckbones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  <a:buClr>
                <a:srgbClr val="FFFFFF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  <a:buClr>
                <a:srgbClr val="FFFFFF"/>
              </a:buClr>
              <a:buFont typeface="Wingdings"/>
              <a:buChar char=""/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Sy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tems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7588" y="3878579"/>
            <a:ext cx="6112764" cy="2979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2011" y="4223003"/>
            <a:ext cx="5423916" cy="2426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7815" y="4178808"/>
            <a:ext cx="5512435" cy="2514879"/>
          </a:xfrm>
          <a:custGeom>
            <a:avLst/>
            <a:gdLst/>
            <a:ahLst/>
            <a:cxnLst/>
            <a:rect l="l" t="t" r="r" b="b"/>
            <a:pathLst>
              <a:path w="5512434" h="2514879">
                <a:moveTo>
                  <a:pt x="447548" y="0"/>
                </a:moveTo>
                <a:lnTo>
                  <a:pt x="5512435" y="0"/>
                </a:lnTo>
                <a:lnTo>
                  <a:pt x="5512435" y="2067331"/>
                </a:lnTo>
                <a:lnTo>
                  <a:pt x="5510276" y="2112086"/>
                </a:lnTo>
                <a:lnTo>
                  <a:pt x="5503291" y="2156574"/>
                </a:lnTo>
                <a:lnTo>
                  <a:pt x="5492369" y="2199538"/>
                </a:lnTo>
                <a:lnTo>
                  <a:pt x="5477383" y="2241003"/>
                </a:lnTo>
                <a:lnTo>
                  <a:pt x="5458333" y="2280285"/>
                </a:lnTo>
                <a:lnTo>
                  <a:pt x="5435854" y="2317356"/>
                </a:lnTo>
                <a:lnTo>
                  <a:pt x="5409945" y="2351519"/>
                </a:lnTo>
                <a:lnTo>
                  <a:pt x="5381370" y="2383726"/>
                </a:lnTo>
                <a:lnTo>
                  <a:pt x="5349113" y="2412403"/>
                </a:lnTo>
                <a:lnTo>
                  <a:pt x="5314950" y="2438234"/>
                </a:lnTo>
                <a:lnTo>
                  <a:pt x="5277866" y="2460752"/>
                </a:lnTo>
                <a:lnTo>
                  <a:pt x="5238623" y="2479725"/>
                </a:lnTo>
                <a:lnTo>
                  <a:pt x="5197094" y="2494724"/>
                </a:lnTo>
                <a:lnTo>
                  <a:pt x="5154168" y="2505684"/>
                </a:lnTo>
                <a:lnTo>
                  <a:pt x="5109718" y="2512733"/>
                </a:lnTo>
                <a:lnTo>
                  <a:pt x="5064887" y="2514879"/>
                </a:lnTo>
                <a:lnTo>
                  <a:pt x="0" y="2514879"/>
                </a:lnTo>
                <a:lnTo>
                  <a:pt x="0" y="447548"/>
                </a:lnTo>
                <a:lnTo>
                  <a:pt x="2159" y="402844"/>
                </a:lnTo>
                <a:lnTo>
                  <a:pt x="9144" y="358267"/>
                </a:lnTo>
                <a:lnTo>
                  <a:pt x="20193" y="315214"/>
                </a:lnTo>
                <a:lnTo>
                  <a:pt x="35179" y="274193"/>
                </a:lnTo>
                <a:lnTo>
                  <a:pt x="54101" y="234950"/>
                </a:lnTo>
                <a:lnTo>
                  <a:pt x="76581" y="197993"/>
                </a:lnTo>
                <a:lnTo>
                  <a:pt x="102616" y="163195"/>
                </a:lnTo>
                <a:lnTo>
                  <a:pt x="131572" y="131572"/>
                </a:lnTo>
                <a:lnTo>
                  <a:pt x="163195" y="102616"/>
                </a:lnTo>
                <a:lnTo>
                  <a:pt x="197993" y="76581"/>
                </a:lnTo>
                <a:lnTo>
                  <a:pt x="234950" y="54102"/>
                </a:lnTo>
                <a:lnTo>
                  <a:pt x="274193" y="35179"/>
                </a:lnTo>
                <a:lnTo>
                  <a:pt x="315213" y="20193"/>
                </a:lnTo>
                <a:lnTo>
                  <a:pt x="358266" y="9144"/>
                </a:lnTo>
                <a:lnTo>
                  <a:pt x="402843" y="2159"/>
                </a:lnTo>
                <a:lnTo>
                  <a:pt x="447548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9888" y="1642872"/>
            <a:ext cx="2961131" cy="2828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54311" y="1987295"/>
            <a:ext cx="2272284" cy="2139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10116" y="1943100"/>
            <a:ext cx="2360929" cy="2228342"/>
          </a:xfrm>
          <a:custGeom>
            <a:avLst/>
            <a:gdLst/>
            <a:ahLst/>
            <a:cxnLst/>
            <a:rect l="l" t="t" r="r" b="b"/>
            <a:pathLst>
              <a:path w="2360929" h="2228342">
                <a:moveTo>
                  <a:pt x="399795" y="0"/>
                </a:moveTo>
                <a:lnTo>
                  <a:pt x="2360929" y="0"/>
                </a:lnTo>
                <a:lnTo>
                  <a:pt x="2360929" y="1828545"/>
                </a:lnTo>
                <a:lnTo>
                  <a:pt x="2358770" y="1868297"/>
                </a:lnTo>
                <a:lnTo>
                  <a:pt x="2352929" y="1907794"/>
                </a:lnTo>
                <a:lnTo>
                  <a:pt x="2343023" y="1947037"/>
                </a:lnTo>
                <a:lnTo>
                  <a:pt x="2329306" y="1983486"/>
                </a:lnTo>
                <a:lnTo>
                  <a:pt x="2312797" y="2018538"/>
                </a:lnTo>
                <a:lnTo>
                  <a:pt x="2292604" y="2051812"/>
                </a:lnTo>
                <a:lnTo>
                  <a:pt x="2269489" y="2082545"/>
                </a:lnTo>
                <a:lnTo>
                  <a:pt x="2243581" y="2110994"/>
                </a:lnTo>
                <a:lnTo>
                  <a:pt x="2215133" y="2136902"/>
                </a:lnTo>
                <a:lnTo>
                  <a:pt x="2184400" y="2160016"/>
                </a:lnTo>
                <a:lnTo>
                  <a:pt x="2151126" y="2180336"/>
                </a:lnTo>
                <a:lnTo>
                  <a:pt x="2116074" y="2196719"/>
                </a:lnTo>
                <a:lnTo>
                  <a:pt x="2079498" y="2210562"/>
                </a:lnTo>
                <a:lnTo>
                  <a:pt x="2040381" y="2220468"/>
                </a:lnTo>
                <a:lnTo>
                  <a:pt x="2000884" y="2226183"/>
                </a:lnTo>
                <a:lnTo>
                  <a:pt x="1961133" y="2228342"/>
                </a:lnTo>
                <a:lnTo>
                  <a:pt x="0" y="2228342"/>
                </a:lnTo>
                <a:lnTo>
                  <a:pt x="0" y="399796"/>
                </a:lnTo>
                <a:lnTo>
                  <a:pt x="2158" y="360045"/>
                </a:lnTo>
                <a:lnTo>
                  <a:pt x="8000" y="320421"/>
                </a:lnTo>
                <a:lnTo>
                  <a:pt x="17779" y="281813"/>
                </a:lnTo>
                <a:lnTo>
                  <a:pt x="31750" y="244601"/>
                </a:lnTo>
                <a:lnTo>
                  <a:pt x="48640" y="209930"/>
                </a:lnTo>
                <a:lnTo>
                  <a:pt x="68452" y="177164"/>
                </a:lnTo>
                <a:lnTo>
                  <a:pt x="91185" y="146050"/>
                </a:lnTo>
                <a:lnTo>
                  <a:pt x="117348" y="117348"/>
                </a:lnTo>
                <a:lnTo>
                  <a:pt x="146050" y="91186"/>
                </a:lnTo>
                <a:lnTo>
                  <a:pt x="177164" y="68452"/>
                </a:lnTo>
                <a:lnTo>
                  <a:pt x="209930" y="48640"/>
                </a:lnTo>
                <a:lnTo>
                  <a:pt x="244601" y="31750"/>
                </a:lnTo>
                <a:lnTo>
                  <a:pt x="281812" y="17779"/>
                </a:lnTo>
                <a:lnTo>
                  <a:pt x="320420" y="8000"/>
                </a:lnTo>
                <a:lnTo>
                  <a:pt x="360044" y="2159"/>
                </a:lnTo>
                <a:lnTo>
                  <a:pt x="399795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9800" y="2827020"/>
            <a:ext cx="3099816" cy="640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76783"/>
          </a:xfrm>
          <a:custGeom>
            <a:avLst/>
            <a:gdLst/>
            <a:ahLst/>
            <a:cxnLst/>
            <a:rect l="l" t="t" r="r" b="b"/>
            <a:pathLst>
              <a:path w="12192000" h="176783">
                <a:moveTo>
                  <a:pt x="0" y="176783"/>
                </a:moveTo>
                <a:lnTo>
                  <a:pt x="12192000" y="176783"/>
                </a:lnTo>
                <a:lnTo>
                  <a:pt x="12192000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22704"/>
            <a:ext cx="12192000" cy="5035295"/>
          </a:xfrm>
          <a:custGeom>
            <a:avLst/>
            <a:gdLst/>
            <a:ahLst/>
            <a:cxnLst/>
            <a:rect l="l" t="t" r="r" b="b"/>
            <a:pathLst>
              <a:path w="12192000" h="5035295">
                <a:moveTo>
                  <a:pt x="0" y="5035295"/>
                </a:moveTo>
                <a:lnTo>
                  <a:pt x="12192000" y="5035295"/>
                </a:lnTo>
                <a:lnTo>
                  <a:pt x="12192000" y="0"/>
                </a:lnTo>
                <a:lnTo>
                  <a:pt x="0" y="0"/>
                </a:lnTo>
                <a:lnTo>
                  <a:pt x="0" y="5035295"/>
                </a:lnTo>
                <a:close/>
              </a:path>
            </a:pathLst>
          </a:custGeom>
          <a:solidFill>
            <a:srgbClr val="099B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6784"/>
            <a:ext cx="12188952" cy="1645920"/>
          </a:xfrm>
          <a:custGeom>
            <a:avLst/>
            <a:gdLst/>
            <a:ahLst/>
            <a:cxnLst/>
            <a:rect l="l" t="t" r="r" b="b"/>
            <a:pathLst>
              <a:path w="12188952" h="1645920">
                <a:moveTo>
                  <a:pt x="0" y="1645920"/>
                </a:moveTo>
                <a:lnTo>
                  <a:pt x="12188952" y="1645920"/>
                </a:lnTo>
                <a:lnTo>
                  <a:pt x="12188952" y="0"/>
                </a:lnTo>
                <a:lnTo>
                  <a:pt x="0" y="0"/>
                </a:lnTo>
                <a:lnTo>
                  <a:pt x="0" y="1645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024" y="280415"/>
            <a:ext cx="10037064" cy="1516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024" y="528827"/>
            <a:ext cx="3442716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99BDD"/>
                </a:solidFill>
                <a:latin typeface="Corbel"/>
                <a:cs typeface="Corbel"/>
              </a:rPr>
              <a:t>WIRELESS .::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6835" y="830580"/>
            <a:ext cx="2002535" cy="414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90920" y="2189988"/>
            <a:ext cx="5354320" cy="1946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-FI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NETW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ORKS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e Inter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1800" b="1" i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 going mob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02600"/>
              </a:lnSpc>
            </a:pP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3600" spc="0" dirty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r>
              <a:rPr sz="3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all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-building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ions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star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ted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on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sma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rtphon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s, 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blets, and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othe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mo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ile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wire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vices.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152" y="4250435"/>
            <a:ext cx="3233928" cy="2607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224" y="4445508"/>
            <a:ext cx="2645664" cy="2176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6935" y="4250435"/>
            <a:ext cx="5573268" cy="2607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2007" y="4445508"/>
            <a:ext cx="4985004" cy="2176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6232" y="2459735"/>
            <a:ext cx="2191512" cy="14066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81771" y="4250435"/>
            <a:ext cx="4110228" cy="26075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6843" y="4445508"/>
            <a:ext cx="3701796" cy="21762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9972" y="818388"/>
            <a:ext cx="1434084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6835" y="830580"/>
            <a:ext cx="2002535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208" y="2189988"/>
            <a:ext cx="4955540" cy="276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DI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RI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UT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18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NTENNA</a:t>
            </a:r>
            <a:r>
              <a:rPr sz="1800" b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SY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TEMS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In-build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ng 4G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800" b="1" i="1" spc="-14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1800" b="1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si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gnal</a:t>
            </a:r>
            <a:r>
              <a:rPr sz="1800" b="1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boos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1800" b="1" i="1" spc="-5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9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oic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coverage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lution.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  <a:buClr>
                <a:srgbClr val="FFFFFF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100"/>
              </a:lnSpc>
              <a:spcBef>
                <a:spcPts val="63"/>
              </a:spcBef>
              <a:buClr>
                <a:srgbClr val="FFFFFF"/>
              </a:buClr>
              <a:buFont typeface="Wingdings"/>
              <a:buChar char=""/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Fi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ve b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llu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lar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ic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  <a:buClr>
                <a:srgbClr val="FFFFFF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Clr>
                <a:srgbClr val="FFFFFF"/>
              </a:buClr>
              <a:buFont typeface="Wingdings"/>
              <a:buChar char=""/>
            </a:pPr>
            <a:endParaRPr sz="110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12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ic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load for wirel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rriers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hi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-density metropolit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reas.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82055" y="1831846"/>
            <a:ext cx="6409944" cy="5026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9263" y="6397750"/>
            <a:ext cx="4126991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4503" y="5178552"/>
            <a:ext cx="4096512" cy="1229868"/>
          </a:xfrm>
          <a:custGeom>
            <a:avLst/>
            <a:gdLst/>
            <a:ahLst/>
            <a:cxnLst/>
            <a:rect l="l" t="t" r="r" b="b"/>
            <a:pathLst>
              <a:path w="4096512" h="1229868">
                <a:moveTo>
                  <a:pt x="3990848" y="0"/>
                </a:moveTo>
                <a:lnTo>
                  <a:pt x="94418" y="595"/>
                </a:lnTo>
                <a:lnTo>
                  <a:pt x="54211" y="13374"/>
                </a:lnTo>
                <a:lnTo>
                  <a:pt x="22844" y="40073"/>
                </a:lnTo>
                <a:lnTo>
                  <a:pt x="3922" y="77069"/>
                </a:lnTo>
                <a:lnTo>
                  <a:pt x="0" y="105664"/>
                </a:lnTo>
                <a:lnTo>
                  <a:pt x="598" y="1135478"/>
                </a:lnTo>
                <a:lnTo>
                  <a:pt x="13375" y="1175674"/>
                </a:lnTo>
                <a:lnTo>
                  <a:pt x="40069" y="1207030"/>
                </a:lnTo>
                <a:lnTo>
                  <a:pt x="77077" y="1225947"/>
                </a:lnTo>
                <a:lnTo>
                  <a:pt x="105702" y="1229868"/>
                </a:lnTo>
                <a:lnTo>
                  <a:pt x="4002116" y="1229272"/>
                </a:lnTo>
                <a:lnTo>
                  <a:pt x="4042289" y="1216502"/>
                </a:lnTo>
                <a:lnTo>
                  <a:pt x="4073654" y="1189808"/>
                </a:lnTo>
                <a:lnTo>
                  <a:pt x="4092586" y="1152794"/>
                </a:lnTo>
                <a:lnTo>
                  <a:pt x="4096512" y="1124165"/>
                </a:lnTo>
                <a:lnTo>
                  <a:pt x="4095919" y="94424"/>
                </a:lnTo>
                <a:lnTo>
                  <a:pt x="4083146" y="54239"/>
                </a:lnTo>
                <a:lnTo>
                  <a:pt x="4056448" y="22865"/>
                </a:lnTo>
                <a:lnTo>
                  <a:pt x="4019447" y="3926"/>
                </a:lnTo>
                <a:lnTo>
                  <a:pt x="399084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4503" y="5178552"/>
            <a:ext cx="4096512" cy="1229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1303" y="1940051"/>
            <a:ext cx="1228344" cy="496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89647" y="1824227"/>
            <a:ext cx="827531" cy="496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0623" y="2028444"/>
            <a:ext cx="707135" cy="294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81871" y="2028444"/>
            <a:ext cx="886968" cy="292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9303" y="818388"/>
            <a:ext cx="2558796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9208" y="2189988"/>
            <a:ext cx="5138420" cy="414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COMMA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800" b="1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8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CONT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ROL</a:t>
            </a:r>
            <a:r>
              <a:rPr sz="1800" b="1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SY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TEMS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Video</a:t>
            </a:r>
            <a:r>
              <a:rPr sz="1800" b="1" i="1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urve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ll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nce,</a:t>
            </a:r>
            <a:r>
              <a:rPr sz="1800" b="1" i="1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i="1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cess</a:t>
            </a:r>
            <a:r>
              <a:rPr sz="1800" b="1" i="1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ont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ol </a:t>
            </a:r>
            <a:r>
              <a:rPr sz="1800" b="1" i="1" spc="-15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800" b="1" i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Burglar</a:t>
            </a:r>
            <a:r>
              <a:rPr sz="1800" b="1" i="1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larm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l,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IP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-b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 integrated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lutions provide a host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enefits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nced</a:t>
            </a:r>
            <a:r>
              <a:rPr sz="1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function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liti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incl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ing: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emote a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ibility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Cos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-e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cti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vene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Easy ins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llation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inte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tion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etter sc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ity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Fl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exibil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ity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Sup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rior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im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ge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uality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/B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18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ertifi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36835" y="830580"/>
            <a:ext cx="2002535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0928" y="2305811"/>
            <a:ext cx="6231635" cy="435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2500883"/>
            <a:ext cx="5643372" cy="3762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9972" y="818388"/>
            <a:ext cx="8069580" cy="472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6835" y="830580"/>
            <a:ext cx="2002535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7735"/>
            <a:ext cx="6591300" cy="5160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1892806"/>
            <a:ext cx="6121908" cy="4898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40194" y="2237866"/>
            <a:ext cx="4779645" cy="414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-25" dirty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PE</a:t>
            </a:r>
            <a:r>
              <a:rPr sz="1800" b="1" spc="-2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b="1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SIGN</a:t>
            </a:r>
            <a:r>
              <a:rPr sz="18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ND PR</a:t>
            </a:r>
            <a:r>
              <a:rPr sz="1800" b="1" spc="-7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CT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0" dirty="0">
                <a:solidFill>
                  <a:srgbClr val="FFFFFF"/>
                </a:solidFill>
                <a:latin typeface="Corbel"/>
                <a:cs typeface="Corbel"/>
              </a:rPr>
              <a:t>GEMENT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Corbel"/>
                <a:cs typeface="Corbel"/>
              </a:rPr>
              <a:t>Cr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sta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b="1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cle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i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i="1" spc="-15" dirty="0">
                <a:solidFill>
                  <a:srgbClr val="FFFFFF"/>
                </a:solidFill>
                <a:latin typeface="Corbel"/>
                <a:cs typeface="Corbel"/>
              </a:rPr>
              <a:t>mage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 and so</a:t>
            </a:r>
            <a:r>
              <a:rPr sz="1800" b="1" i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i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i="1" spc="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b="1" i="1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Entert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ent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orshi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rporate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Boa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rd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ooms/Au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itoriums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Gover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ment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Projects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orts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  <a:buClr>
                <a:srgbClr val="FFFFFF"/>
              </a:buClr>
              <a:buFont typeface="Wingdings"/>
              <a:buChar char=""/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  <a:buClr>
                <a:srgbClr val="FFFFFF"/>
              </a:buClr>
              <a:buFont typeface="Wingdings"/>
              <a:buChar char=""/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ur team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has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rec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ived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nce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ining by:</a:t>
            </a:r>
            <a:endParaRPr sz="180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AES</a:t>
            </a:r>
            <a:endParaRPr sz="1800">
              <a:latin typeface="Corbel"/>
              <a:cs typeface="Corbe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Syn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-Au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-Con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76783"/>
          </a:xfrm>
          <a:custGeom>
            <a:avLst/>
            <a:gdLst/>
            <a:ahLst/>
            <a:cxnLst/>
            <a:rect l="l" t="t" r="r" b="b"/>
            <a:pathLst>
              <a:path w="12192000" h="176783">
                <a:moveTo>
                  <a:pt x="0" y="176783"/>
                </a:moveTo>
                <a:lnTo>
                  <a:pt x="12192000" y="176783"/>
                </a:lnTo>
                <a:lnTo>
                  <a:pt x="12192000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089B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22704"/>
            <a:ext cx="12192000" cy="5035296"/>
          </a:xfrm>
          <a:custGeom>
            <a:avLst/>
            <a:gdLst/>
            <a:ahLst/>
            <a:cxnLst/>
            <a:rect l="l" t="t" r="r" b="b"/>
            <a:pathLst>
              <a:path w="12192000" h="5035296">
                <a:moveTo>
                  <a:pt x="0" y="5035296"/>
                </a:moveTo>
                <a:lnTo>
                  <a:pt x="12192000" y="5035296"/>
                </a:lnTo>
                <a:lnTo>
                  <a:pt x="12192000" y="0"/>
                </a:lnTo>
                <a:lnTo>
                  <a:pt x="0" y="0"/>
                </a:lnTo>
                <a:lnTo>
                  <a:pt x="0" y="5035296"/>
                </a:lnTo>
                <a:close/>
              </a:path>
            </a:pathLst>
          </a:custGeom>
          <a:solidFill>
            <a:srgbClr val="089B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6784"/>
            <a:ext cx="12188952" cy="1645920"/>
          </a:xfrm>
          <a:custGeom>
            <a:avLst/>
            <a:gdLst/>
            <a:ahLst/>
            <a:cxnLst/>
            <a:rect l="l" t="t" r="r" b="b"/>
            <a:pathLst>
              <a:path w="12188952" h="1645920">
                <a:moveTo>
                  <a:pt x="0" y="1645920"/>
                </a:moveTo>
                <a:lnTo>
                  <a:pt x="12188952" y="1645920"/>
                </a:lnTo>
                <a:lnTo>
                  <a:pt x="12188952" y="0"/>
                </a:lnTo>
                <a:lnTo>
                  <a:pt x="0" y="0"/>
                </a:lnTo>
                <a:lnTo>
                  <a:pt x="0" y="1645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7780" y="818388"/>
            <a:ext cx="5282184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1811" y="2335021"/>
            <a:ext cx="9672320" cy="3625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5580" marR="351790" indent="-182880">
              <a:lnSpc>
                <a:spcPct val="70000"/>
              </a:lnSpc>
              <a:buClr>
                <a:srgbClr val="FFFFFF"/>
              </a:buClr>
              <a:buFont typeface="Wingdings"/>
              <a:buChar char=""/>
              <a:tabLst>
                <a:tab pos="195580" algn="l"/>
              </a:tabLst>
            </a:pPr>
            <a:r>
              <a:rPr sz="1700" b="1" spc="-40" dirty="0">
                <a:solidFill>
                  <a:srgbClr val="FFFFFF"/>
                </a:solidFill>
                <a:latin typeface="Corbel"/>
                <a:cs typeface="Corbel"/>
              </a:rPr>
              <a:t>10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700" b="1" spc="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employees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700" spc="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1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strong</a:t>
            </a:r>
            <a:r>
              <a:rPr sz="17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focus</a:t>
            </a:r>
            <a:r>
              <a:rPr sz="17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on </a:t>
            </a:r>
            <a:r>
              <a:rPr sz="17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safety</a:t>
            </a:r>
            <a:r>
              <a:rPr sz="17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for </a:t>
            </a:r>
            <a:r>
              <a:rPr sz="1700" spc="-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technical </a:t>
            </a:r>
            <a:r>
              <a:rPr sz="17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installation </a:t>
            </a:r>
            <a:r>
              <a:rPr sz="17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workers,</a:t>
            </a:r>
            <a:r>
              <a:rPr sz="17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17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periodic </a:t>
            </a:r>
            <a:r>
              <a:rPr sz="1700" spc="-1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background and drug</a:t>
            </a:r>
            <a:r>
              <a:rPr sz="17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testing</a:t>
            </a:r>
            <a:endParaRPr sz="1700">
              <a:latin typeface="Corbel"/>
              <a:cs typeface="Corbe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Clr>
                <a:srgbClr val="FFFFFF"/>
              </a:buClr>
              <a:buFont typeface="Wingdings"/>
              <a:buChar char=""/>
            </a:pPr>
            <a:endParaRPr sz="750"/>
          </a:p>
          <a:p>
            <a:pPr marL="195580" indent="-18288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195580" algn="l"/>
              </a:tabLst>
            </a:pP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Nationally</a:t>
            </a:r>
            <a:r>
              <a:rPr sz="17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Certified</a:t>
            </a:r>
            <a:r>
              <a:rPr sz="17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Minority</a:t>
            </a:r>
            <a:r>
              <a:rPr sz="17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Business Enterprise (MBE)</a:t>
            </a:r>
            <a:endParaRPr sz="1700">
              <a:latin typeface="Corbel"/>
              <a:cs typeface="Corbe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Clr>
                <a:srgbClr val="FFFFFF"/>
              </a:buClr>
              <a:buFont typeface="Wingdings"/>
              <a:buChar char=""/>
            </a:pPr>
            <a:endParaRPr sz="750"/>
          </a:p>
          <a:p>
            <a:pPr marL="195580" indent="-18288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195580" algn="l"/>
              </a:tabLst>
            </a:pP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trong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financi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ls</a:t>
            </a:r>
            <a:endParaRPr sz="1700">
              <a:latin typeface="Corbel"/>
              <a:cs typeface="Corbel"/>
            </a:endParaRPr>
          </a:p>
          <a:p>
            <a:pPr>
              <a:lnSpc>
                <a:spcPts val="750"/>
              </a:lnSpc>
              <a:spcBef>
                <a:spcPts val="32"/>
              </a:spcBef>
              <a:buClr>
                <a:srgbClr val="FFFFFF"/>
              </a:buClr>
              <a:buFont typeface="Wingdings"/>
              <a:buChar char=""/>
            </a:pPr>
            <a:endParaRPr sz="750"/>
          </a:p>
          <a:p>
            <a:pPr marL="195580" indent="-18288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195580" algn="l"/>
              </a:tabLst>
            </a:pP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Grow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17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5%</a:t>
            </a:r>
            <a:r>
              <a:rPr sz="17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per a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m,</a:t>
            </a:r>
            <a:r>
              <a:rPr sz="17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since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01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700">
              <a:latin typeface="Corbel"/>
              <a:cs typeface="Corbel"/>
            </a:endParaRPr>
          </a:p>
          <a:p>
            <a:pPr>
              <a:lnSpc>
                <a:spcPts val="750"/>
              </a:lnSpc>
              <a:spcBef>
                <a:spcPts val="41"/>
              </a:spcBef>
              <a:buClr>
                <a:srgbClr val="FFFFFF"/>
              </a:buClr>
              <a:buFont typeface="Wingdings"/>
              <a:buChar char=""/>
            </a:pPr>
            <a:endParaRPr sz="750"/>
          </a:p>
          <a:p>
            <a:pPr marL="195580" indent="-18288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195580" algn="l"/>
              </a:tabLst>
            </a:pP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tablish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1999</a:t>
            </a:r>
            <a:endParaRPr sz="1700">
              <a:latin typeface="Corbel"/>
              <a:cs typeface="Corbe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Clr>
                <a:srgbClr val="FFFFFF"/>
              </a:buClr>
              <a:buFont typeface="Wingdings"/>
              <a:buChar char=""/>
            </a:pPr>
            <a:endParaRPr sz="750"/>
          </a:p>
          <a:p>
            <a:pPr marL="195580" indent="-18288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195580" algn="l"/>
              </a:tabLst>
            </a:pP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Several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hundred</a:t>
            </a:r>
            <a:r>
              <a:rPr sz="17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self-performed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successfully completed,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installations</a:t>
            </a:r>
            <a:r>
              <a:rPr sz="17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for public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private sector clients</a:t>
            </a:r>
            <a:endParaRPr sz="1700">
              <a:latin typeface="Corbel"/>
              <a:cs typeface="Corbel"/>
            </a:endParaRPr>
          </a:p>
          <a:p>
            <a:pPr>
              <a:lnSpc>
                <a:spcPts val="1300"/>
              </a:lnSpc>
              <a:spcBef>
                <a:spcPts val="94"/>
              </a:spcBef>
              <a:buClr>
                <a:srgbClr val="FFFFFF"/>
              </a:buClr>
              <a:buFont typeface="Wingdings"/>
              <a:buChar char=""/>
            </a:pPr>
            <a:endParaRPr sz="1300"/>
          </a:p>
          <a:p>
            <a:pPr marL="195580" marR="12700" indent="-182880" algn="just">
              <a:lnSpc>
                <a:spcPct val="70000"/>
              </a:lnSpc>
              <a:buClr>
                <a:srgbClr val="FFFFFF"/>
              </a:buClr>
              <a:buFont typeface="Wingdings"/>
              <a:buChar char=""/>
              <a:tabLst>
                <a:tab pos="195580" algn="l"/>
              </a:tabLst>
            </a:pP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Past </a:t>
            </a:r>
            <a:r>
              <a:rPr sz="17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projects </a:t>
            </a:r>
            <a:r>
              <a:rPr sz="17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include: </a:t>
            </a:r>
            <a:r>
              <a:rPr sz="17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American </a:t>
            </a:r>
            <a:r>
              <a:rPr sz="17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Airlines </a:t>
            </a:r>
            <a:r>
              <a:rPr sz="1700" b="1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Arena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17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17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Cleveland </a:t>
            </a:r>
            <a:r>
              <a:rPr sz="17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Clinic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17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17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Delta </a:t>
            </a:r>
            <a:r>
              <a:rPr sz="1700" b="1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Airlines </a:t>
            </a:r>
            <a:r>
              <a:rPr sz="17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17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CVS </a:t>
            </a:r>
            <a:r>
              <a:rPr sz="17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call cente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17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Maj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7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low</a:t>
            </a:r>
            <a:r>
              <a:rPr sz="17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ltage</a:t>
            </a:r>
            <a:r>
              <a:rPr sz="17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integ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ator</a:t>
            </a:r>
            <a:r>
              <a:rPr sz="17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17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am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i-</a:t>
            </a:r>
            <a:r>
              <a:rPr sz="17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ade</a:t>
            </a:r>
            <a:r>
              <a:rPr sz="1700" b="1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b="1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nty</a:t>
            </a:r>
            <a:r>
              <a:rPr sz="1700" b="1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700" b="1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ic</a:t>
            </a:r>
            <a:r>
              <a:rPr sz="1700" b="1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ch</a:t>
            </a:r>
            <a:r>
              <a:rPr sz="17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ls</a:t>
            </a:r>
            <a:r>
              <a:rPr sz="1700" b="1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range</a:t>
            </a:r>
            <a:r>
              <a:rPr sz="17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b="1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nty</a:t>
            </a:r>
            <a:r>
              <a:rPr sz="1700" b="1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blic Sc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b="1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ls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700">
              <a:latin typeface="Corbel"/>
              <a:cs typeface="Corbel"/>
            </a:endParaRPr>
          </a:p>
          <a:p>
            <a:pPr>
              <a:lnSpc>
                <a:spcPts val="750"/>
              </a:lnSpc>
              <a:spcBef>
                <a:spcPts val="41"/>
              </a:spcBef>
              <a:buClr>
                <a:srgbClr val="FFFFFF"/>
              </a:buClr>
              <a:buFont typeface="Wingdings"/>
              <a:buChar char=""/>
            </a:pPr>
            <a:endParaRPr sz="750"/>
          </a:p>
          <a:p>
            <a:pPr marL="195580" indent="-18288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195580" algn="l"/>
              </a:tabLst>
            </a:pP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Fundam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ntal</a:t>
            </a:r>
            <a:r>
              <a:rPr sz="17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partne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ships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17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large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corpor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tions,</a:t>
            </a:r>
            <a:r>
              <a:rPr sz="17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includin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: </a:t>
            </a:r>
            <a:r>
              <a:rPr sz="1700" b="1" spc="-1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yc</a:t>
            </a:r>
            <a:r>
              <a:rPr sz="1700" b="1" spc="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7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JC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7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Siemens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7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1700" b="1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tas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700" b="1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icsson</a:t>
            </a:r>
            <a:endParaRPr sz="1700">
              <a:latin typeface="Corbel"/>
              <a:cs typeface="Corbe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Clr>
                <a:srgbClr val="FFFFFF"/>
              </a:buClr>
              <a:buFont typeface="Wingdings"/>
              <a:buChar char=""/>
            </a:pPr>
            <a:endParaRPr sz="750"/>
          </a:p>
          <a:p>
            <a:pPr marL="195580" indent="-18288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195580" algn="l"/>
              </a:tabLst>
            </a:pP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Branches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7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Miami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Orland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700" spc="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Florence,</a:t>
            </a:r>
            <a:r>
              <a:rPr sz="1700" b="1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SC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d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Antoni</a:t>
            </a:r>
            <a:r>
              <a:rPr sz="1700" b="1" spc="0" dirty="0">
                <a:solidFill>
                  <a:srgbClr val="FFFFFF"/>
                </a:solidFill>
                <a:latin typeface="Corbel"/>
                <a:cs typeface="Corbel"/>
              </a:rPr>
              <a:t>o , </a:t>
            </a:r>
            <a:r>
              <a:rPr sz="1700" b="1" spc="-5" dirty="0">
                <a:solidFill>
                  <a:srgbClr val="FFFFFF"/>
                </a:solidFill>
                <a:latin typeface="Corbel"/>
                <a:cs typeface="Corbel"/>
              </a:rPr>
              <a:t>TX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36835" y="830580"/>
            <a:ext cx="2002535" cy="41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D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382</Words>
  <Application>Microsoft Office PowerPoint</Application>
  <PresentationFormat>Widescreen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Wingdings</vt:lpstr>
      <vt:lpstr>Office Theme</vt:lpstr>
      <vt:lpstr>MIAMI | ORLANDO | CAROLINAS  | GEORGIA  | TEXAS</vt:lpstr>
      <vt:lpstr>PowerPoint Presentation</vt:lpstr>
      <vt:lpstr>PowerPoint Presentation</vt:lpstr>
      <vt:lpstr>WIRELESS .::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Elias Rocha</dc:creator>
  <cp:lastModifiedBy>MUHAMMAD ASGHAR</cp:lastModifiedBy>
  <cp:revision>6</cp:revision>
  <dcterms:created xsi:type="dcterms:W3CDTF">2016-01-20T19:34:17Z</dcterms:created>
  <dcterms:modified xsi:type="dcterms:W3CDTF">2023-02-20T18:12:02Z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2015-08-18T00:00:00Z</vt:filetime>
  </property>
  <property fmtid="{D5CDD505-2E9C-101B-9397-08002B2CF9AE}" pid="3" name="LastSaved">
    <vt:filetime>2016-01-21T00:00:00Z</vt:filetime>
  </property>
</Properties>
</file>